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B8F5"/>
    <a:srgbClr val="56D7DA"/>
    <a:srgbClr val="04085C"/>
    <a:srgbClr val="9AC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rgbClr val="9AC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0973" y="1113481"/>
            <a:ext cx="5063729" cy="5063729"/>
          </a:xfrm>
          <a:prstGeom prst="rect">
            <a:avLst/>
          </a:prstGeom>
          <a:noFill/>
        </p:spPr>
      </p:pic>
      <p:sp>
        <p:nvSpPr>
          <p:cNvPr id="10" name="CuadroTexto 9"/>
          <p:cNvSpPr txBox="1"/>
          <p:nvPr userDrawn="1"/>
        </p:nvSpPr>
        <p:spPr>
          <a:xfrm>
            <a:off x="345989" y="378941"/>
            <a:ext cx="61289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6000" dirty="0" smtClean="0">
                <a:solidFill>
                  <a:schemeClr val="accent1">
                    <a:lumMod val="50000"/>
                  </a:schemeClr>
                </a:solidFill>
                <a:latin typeface="Berlin Sans FB Demi" panose="020E0802020502020306" pitchFamily="34" charset="0"/>
              </a:rPr>
              <a:t>Historia del Perú y del Mundo</a:t>
            </a:r>
            <a:endParaRPr lang="es-PE" sz="6000" dirty="0">
              <a:solidFill>
                <a:schemeClr val="accent1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7451122" y="6045405"/>
            <a:ext cx="4666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600" b="1" u="sng" dirty="0" smtClean="0">
                <a:solidFill>
                  <a:srgbClr val="7030A0"/>
                </a:solidFill>
                <a:latin typeface="Berlin Sans FB Demi" panose="020E0802020502020306" pitchFamily="34" charset="0"/>
              </a:rPr>
              <a:t>AGRARIOS</a:t>
            </a:r>
            <a:r>
              <a:rPr lang="es-PE" sz="3600" b="1" u="sng" baseline="0" dirty="0" smtClean="0">
                <a:solidFill>
                  <a:srgbClr val="7030A0"/>
                </a:solidFill>
                <a:latin typeface="Berlin Sans FB Demi" panose="020E0802020502020306" pitchFamily="34" charset="0"/>
              </a:rPr>
              <a:t> STUDENT</a:t>
            </a:r>
            <a:endParaRPr lang="es-PE" sz="3600" b="1" u="sng" dirty="0">
              <a:solidFill>
                <a:srgbClr val="7030A0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12" name="CuadroTexto 11"/>
          <p:cNvSpPr txBox="1"/>
          <p:nvPr userDrawn="1"/>
        </p:nvSpPr>
        <p:spPr>
          <a:xfrm>
            <a:off x="345989" y="2947587"/>
            <a:ext cx="24064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800" dirty="0" smtClean="0">
                <a:solidFill>
                  <a:schemeClr val="bg1">
                    <a:lumMod val="50000"/>
                  </a:schemeClr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4°Años</a:t>
            </a:r>
            <a:endParaRPr lang="es-PE" sz="4800" dirty="0">
              <a:solidFill>
                <a:schemeClr val="bg1">
                  <a:lumMod val="50000"/>
                </a:schemeClr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cxnSp>
        <p:nvCxnSpPr>
          <p:cNvPr id="15" name="Conector recto 14"/>
          <p:cNvCxnSpPr/>
          <p:nvPr userDrawn="1"/>
        </p:nvCxnSpPr>
        <p:spPr>
          <a:xfrm flipV="1">
            <a:off x="345989" y="6368570"/>
            <a:ext cx="5486400" cy="823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75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6392009"/>
            <a:ext cx="12192000" cy="465991"/>
          </a:xfrm>
          <a:prstGeom prst="rect">
            <a:avLst/>
          </a:prstGeom>
          <a:solidFill>
            <a:srgbClr val="9AC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0" y="6424948"/>
            <a:ext cx="3892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70C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Historia del Perú y del Mundo</a:t>
            </a:r>
            <a:endParaRPr lang="es-PE" sz="2000" dirty="0">
              <a:solidFill>
                <a:srgbClr val="0070C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9" name="CuadroTexto 8"/>
          <p:cNvSpPr txBox="1"/>
          <p:nvPr userDrawn="1"/>
        </p:nvSpPr>
        <p:spPr>
          <a:xfrm>
            <a:off x="4759569" y="64315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7030A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Agrarios Student</a:t>
            </a:r>
            <a:endParaRPr lang="es-PE" sz="2000" dirty="0">
              <a:solidFill>
                <a:srgbClr val="7030A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11066584" y="645789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Inicial</a:t>
            </a:r>
            <a:endParaRPr lang="es-PE" sz="2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20646" y="46046"/>
            <a:ext cx="1342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u="sng" dirty="0" smtClean="0">
                <a:solidFill>
                  <a:srgbClr val="008080"/>
                </a:solidFill>
                <a:latin typeface="Bell MT" panose="02020503060305020303" pitchFamily="18" charset="0"/>
              </a:rPr>
              <a:t>Theory</a:t>
            </a:r>
            <a:endParaRPr lang="es-PE" b="1" u="sng" dirty="0">
              <a:solidFill>
                <a:srgbClr val="00808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845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6392009"/>
            <a:ext cx="12192000" cy="465991"/>
          </a:xfrm>
          <a:prstGeom prst="rect">
            <a:avLst/>
          </a:prstGeom>
          <a:solidFill>
            <a:srgbClr val="9AC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/>
          <p:cNvSpPr txBox="1"/>
          <p:nvPr userDrawn="1"/>
        </p:nvSpPr>
        <p:spPr>
          <a:xfrm>
            <a:off x="0" y="6424948"/>
            <a:ext cx="3892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70C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Historia del Perú y del Mundo</a:t>
            </a:r>
            <a:endParaRPr lang="es-PE" sz="2000" dirty="0">
              <a:solidFill>
                <a:srgbClr val="0070C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9" name="CuadroTexto 8"/>
          <p:cNvSpPr txBox="1"/>
          <p:nvPr userDrawn="1"/>
        </p:nvSpPr>
        <p:spPr>
          <a:xfrm>
            <a:off x="4759569" y="64315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7030A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Agrarios Student</a:t>
            </a:r>
            <a:endParaRPr lang="es-PE" sz="2000" dirty="0">
              <a:solidFill>
                <a:srgbClr val="7030A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11066584" y="645789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Inicial</a:t>
            </a:r>
            <a:endParaRPr lang="es-PE" sz="2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20646" y="46046"/>
            <a:ext cx="14847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u="sng" dirty="0" smtClean="0">
                <a:solidFill>
                  <a:srgbClr val="008080"/>
                </a:solidFill>
                <a:latin typeface="Bell MT" panose="02020503060305020303" pitchFamily="18" charset="0"/>
              </a:rPr>
              <a:t>Practice</a:t>
            </a:r>
            <a:endParaRPr lang="es-PE" b="1" u="sng" dirty="0">
              <a:solidFill>
                <a:srgbClr val="00808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331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6392009"/>
            <a:ext cx="12192000" cy="465991"/>
          </a:xfrm>
          <a:prstGeom prst="rect">
            <a:avLst/>
          </a:prstGeom>
          <a:solidFill>
            <a:srgbClr val="9AC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CuadroTexto 8"/>
          <p:cNvSpPr txBox="1"/>
          <p:nvPr userDrawn="1"/>
        </p:nvSpPr>
        <p:spPr>
          <a:xfrm>
            <a:off x="0" y="6424948"/>
            <a:ext cx="3892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70C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Historia del Perú y del Mundo</a:t>
            </a:r>
            <a:endParaRPr lang="es-PE" sz="2000" dirty="0">
              <a:solidFill>
                <a:srgbClr val="0070C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4759569" y="64315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7030A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Agrarios Student</a:t>
            </a:r>
            <a:endParaRPr lang="es-PE" sz="2000" dirty="0">
              <a:solidFill>
                <a:srgbClr val="7030A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11066584" y="645789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Inicial</a:t>
            </a:r>
            <a:endParaRPr lang="es-PE" sz="2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2" name="CuadroTexto 11"/>
          <p:cNvSpPr txBox="1"/>
          <p:nvPr userDrawn="1"/>
        </p:nvSpPr>
        <p:spPr>
          <a:xfrm>
            <a:off x="20646" y="46046"/>
            <a:ext cx="1857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u="sng" dirty="0" smtClean="0">
                <a:solidFill>
                  <a:srgbClr val="008080"/>
                </a:solidFill>
                <a:latin typeface="Bell MT" panose="02020503060305020303" pitchFamily="18" charset="0"/>
              </a:rPr>
              <a:t>WorkShop</a:t>
            </a:r>
            <a:endParaRPr lang="es-PE" b="1" u="sng" dirty="0">
              <a:solidFill>
                <a:srgbClr val="00808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94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 userDrawn="1"/>
        </p:nvSpPr>
        <p:spPr>
          <a:xfrm>
            <a:off x="0" y="6392009"/>
            <a:ext cx="12192000" cy="465991"/>
          </a:xfrm>
          <a:prstGeom prst="rect">
            <a:avLst/>
          </a:prstGeom>
          <a:solidFill>
            <a:srgbClr val="9AC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0" y="6424948"/>
            <a:ext cx="3892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70C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Historia del Perú y del Mundo</a:t>
            </a:r>
            <a:endParaRPr lang="es-PE" sz="2000" dirty="0">
              <a:solidFill>
                <a:srgbClr val="0070C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2" name="CuadroTexto 11"/>
          <p:cNvSpPr txBox="1"/>
          <p:nvPr userDrawn="1"/>
        </p:nvSpPr>
        <p:spPr>
          <a:xfrm>
            <a:off x="4759569" y="64315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7030A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Agrarios Student</a:t>
            </a:r>
            <a:endParaRPr lang="es-PE" sz="2000" dirty="0">
              <a:solidFill>
                <a:srgbClr val="7030A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3" name="CuadroTexto 12"/>
          <p:cNvSpPr txBox="1"/>
          <p:nvPr userDrawn="1"/>
        </p:nvSpPr>
        <p:spPr>
          <a:xfrm>
            <a:off x="11066584" y="645789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Inicial</a:t>
            </a:r>
            <a:endParaRPr lang="es-PE" sz="2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4" name="CuadroTexto 13"/>
          <p:cNvSpPr txBox="1"/>
          <p:nvPr userDrawn="1"/>
        </p:nvSpPr>
        <p:spPr>
          <a:xfrm>
            <a:off x="20646" y="46046"/>
            <a:ext cx="3061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u="sng" dirty="0" smtClean="0">
                <a:solidFill>
                  <a:srgbClr val="008080"/>
                </a:solidFill>
                <a:latin typeface="Bell MT" panose="02020503060305020303" pitchFamily="18" charset="0"/>
              </a:rPr>
              <a:t>Retroalimentation</a:t>
            </a:r>
            <a:endParaRPr lang="es-PE" b="1" u="sng" dirty="0">
              <a:solidFill>
                <a:srgbClr val="00808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522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 userDrawn="1"/>
        </p:nvSpPr>
        <p:spPr>
          <a:xfrm>
            <a:off x="0" y="6392009"/>
            <a:ext cx="12192000" cy="465991"/>
          </a:xfrm>
          <a:prstGeom prst="rect">
            <a:avLst/>
          </a:prstGeom>
          <a:solidFill>
            <a:srgbClr val="9ACE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CuadroTexto 10"/>
          <p:cNvSpPr txBox="1"/>
          <p:nvPr userDrawn="1"/>
        </p:nvSpPr>
        <p:spPr>
          <a:xfrm>
            <a:off x="0" y="6424948"/>
            <a:ext cx="3892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70C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Historia del Perú y del Mundo</a:t>
            </a:r>
            <a:endParaRPr lang="es-PE" sz="2000" dirty="0">
              <a:solidFill>
                <a:srgbClr val="0070C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2" name="CuadroTexto 11"/>
          <p:cNvSpPr txBox="1"/>
          <p:nvPr userDrawn="1"/>
        </p:nvSpPr>
        <p:spPr>
          <a:xfrm>
            <a:off x="4759569" y="6431513"/>
            <a:ext cx="2340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7030A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Agrarios Student</a:t>
            </a:r>
            <a:endParaRPr lang="es-PE" sz="2000" dirty="0">
              <a:solidFill>
                <a:srgbClr val="7030A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3" name="CuadroTexto 12"/>
          <p:cNvSpPr txBox="1"/>
          <p:nvPr userDrawn="1"/>
        </p:nvSpPr>
        <p:spPr>
          <a:xfrm>
            <a:off x="11066584" y="645789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Inicial</a:t>
            </a:r>
            <a:endParaRPr lang="es-PE" sz="2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  <p:sp>
        <p:nvSpPr>
          <p:cNvPr id="14" name="CuadroTexto 13"/>
          <p:cNvSpPr txBox="1"/>
          <p:nvPr userDrawn="1"/>
        </p:nvSpPr>
        <p:spPr>
          <a:xfrm>
            <a:off x="20646" y="46046"/>
            <a:ext cx="1863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u="sng" dirty="0" smtClean="0">
                <a:solidFill>
                  <a:srgbClr val="008080"/>
                </a:solidFill>
                <a:latin typeface="Bell MT" panose="02020503060305020303" pitchFamily="18" charset="0"/>
              </a:rPr>
              <a:t>Evaluation</a:t>
            </a:r>
            <a:endParaRPr lang="es-PE" b="1" u="sng" dirty="0">
              <a:solidFill>
                <a:srgbClr val="00808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546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BB534-6C87-485E-8CD1-B150CA6F5E41}" type="datetimeFigureOut">
              <a:rPr lang="es-PE" smtClean="0"/>
              <a:t>13/03/2024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B2160-A4FA-48AC-898B-350137830E8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7221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57695" y="5660968"/>
            <a:ext cx="55386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000" dirty="0" smtClean="0">
                <a:solidFill>
                  <a:srgbClr val="002060"/>
                </a:solidFill>
                <a:latin typeface="Artifakt Element Heavy" panose="020B0B03050000020004" pitchFamily="34" charset="0"/>
                <a:ea typeface="Artifakt Element Heavy" panose="020B0B03050000020004" pitchFamily="34" charset="0"/>
              </a:rPr>
              <a:t>Practica Exploratoria</a:t>
            </a:r>
            <a:endParaRPr lang="es-PE" sz="4000" dirty="0">
              <a:solidFill>
                <a:srgbClr val="002060"/>
              </a:solidFill>
              <a:latin typeface="Artifakt Element Heavy" panose="020B0B03050000020004" pitchFamily="34" charset="0"/>
              <a:ea typeface="Artifakt Element Heavy" panose="020B0B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98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88671" y="893180"/>
            <a:ext cx="701871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800" dirty="0">
                <a:solidFill>
                  <a:srgbClr val="00206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El RMS </a:t>
            </a:r>
            <a:r>
              <a:rPr lang="es-PE" sz="2800" dirty="0" err="1">
                <a:solidFill>
                  <a:srgbClr val="00206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Titanic</a:t>
            </a:r>
            <a:r>
              <a:rPr lang="es-PE" sz="2800" dirty="0">
                <a:solidFill>
                  <a:srgbClr val="00206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fue un lujoso transatlántico británico que se hundió en su viaje inaugural el 15 de abril de 1912 después de chocar con un iceberg en el océano Atlántico Norte. 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90" y="3333300"/>
            <a:ext cx="5637413" cy="295964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l="19701" r="12943"/>
          <a:stretch/>
        </p:blipFill>
        <p:spPr>
          <a:xfrm>
            <a:off x="7244103" y="1795549"/>
            <a:ext cx="4487800" cy="449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64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631085" y="481829"/>
            <a:ext cx="413974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PE" sz="3200" dirty="0">
                <a:solidFill>
                  <a:srgbClr val="04085C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Fue uno de los desastres marítimos más mortales de la historia, cobrándose la vida de más de 1500 personas de los 2224 pasajeros y tripulantes a bordo. </a:t>
            </a:r>
          </a:p>
        </p:txBody>
      </p:sp>
      <p:sp>
        <p:nvSpPr>
          <p:cNvPr id="3" name="Flecha a la derecha con muesca 2"/>
          <p:cNvSpPr/>
          <p:nvPr/>
        </p:nvSpPr>
        <p:spPr>
          <a:xfrm rot="10800000">
            <a:off x="6309363" y="2777982"/>
            <a:ext cx="1321722" cy="916894"/>
          </a:xfrm>
          <a:prstGeom prst="notchedRightArrow">
            <a:avLst/>
          </a:prstGeom>
          <a:solidFill>
            <a:srgbClr val="56D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92" y="1031626"/>
            <a:ext cx="5175030" cy="495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1227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88425" y="975095"/>
            <a:ext cx="331123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400" dirty="0" smtClean="0">
                <a:solidFill>
                  <a:schemeClr val="accent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El </a:t>
            </a:r>
            <a:r>
              <a:rPr lang="es-PE" sz="2400" dirty="0">
                <a:solidFill>
                  <a:schemeClr val="accent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hundimiento del </a:t>
            </a:r>
            <a:r>
              <a:rPr lang="es-PE" sz="2400" dirty="0" err="1">
                <a:solidFill>
                  <a:schemeClr val="accent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Titanic</a:t>
            </a:r>
            <a:r>
              <a:rPr lang="es-PE" sz="2400" dirty="0">
                <a:solidFill>
                  <a:schemeClr val="accent1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provocó cambios importantes en las regulaciones marítimas, incluyendo mejoras en la seguridad, y tuvo un impacto cultural duradero, siendo tema de numerosos libros, películas y documentales.</a:t>
            </a:r>
          </a:p>
        </p:txBody>
      </p:sp>
      <p:sp>
        <p:nvSpPr>
          <p:cNvPr id="3" name="Flecha a la derecha con muesca 2"/>
          <p:cNvSpPr/>
          <p:nvPr/>
        </p:nvSpPr>
        <p:spPr>
          <a:xfrm>
            <a:off x="3383281" y="2689691"/>
            <a:ext cx="1321722" cy="916894"/>
          </a:xfrm>
          <a:prstGeom prst="notchedRightArrow">
            <a:avLst/>
          </a:prstGeom>
          <a:solidFill>
            <a:srgbClr val="56D7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026" name="Picture 2" descr="La vuelta al mundo al más puro estilo del 'Titanic' | El Baú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217" y="767037"/>
            <a:ext cx="5879465" cy="4881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6592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La importancia de dar las gracias – Marketing y Servici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6829"/>
            <a:ext cx="12119957" cy="577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513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1" id="{13F7D388-4D1D-4651-999D-C12D8E01BBBB}" vid="{9F264876-D0A1-4C85-9555-E77BA775C6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HP_inicial_4</Template>
  <TotalTime>93</TotalTime>
  <Words>99</Words>
  <Application>Microsoft Office PowerPoint</Application>
  <PresentationFormat>Panorámica</PresentationFormat>
  <Paragraphs>4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3" baseType="lpstr">
      <vt:lpstr>Arial</vt:lpstr>
      <vt:lpstr>Artifakt Element Heavy</vt:lpstr>
      <vt:lpstr>Bell MT</vt:lpstr>
      <vt:lpstr>Berlin Sans FB Demi</vt:lpstr>
      <vt:lpstr>Calibri</vt:lpstr>
      <vt:lpstr>Calibri Light</vt:lpstr>
      <vt:lpstr>Segoe UI Black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Arkipolis7</dc:creator>
  <cp:lastModifiedBy>Arkipolis7</cp:lastModifiedBy>
  <cp:revision>5</cp:revision>
  <dcterms:created xsi:type="dcterms:W3CDTF">2024-03-14T01:15:49Z</dcterms:created>
  <dcterms:modified xsi:type="dcterms:W3CDTF">2024-03-14T02:49:07Z</dcterms:modified>
</cp:coreProperties>
</file>

<file path=docProps/thumbnail.jpeg>
</file>